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Average"/>
      <p:regular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539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539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Oswald-regular.fntdata"/><Relationship Id="rId10" Type="http://schemas.openxmlformats.org/officeDocument/2006/relationships/slide" Target="slides/slide5.xml"/><Relationship Id="rId21" Type="http://schemas.openxmlformats.org/officeDocument/2006/relationships/font" Target="fonts/Averag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swa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f0836bbefe3adf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f0836bbefe3adf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f0836bbefe3adf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f0836bbefe3adf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f0836bbefe3adf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f0836bbefe3adf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f0836bbefe3adf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f0836bbefe3adf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f0836bbefe3adf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f0836bbefe3adf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0a666c538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0a666c538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96017737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96017737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f0836bbefe3ad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f0836bbefe3ad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f0836bbefe3adf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f0836bbefe3adf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f0836bbefe3adf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f0836bbefe3adf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f0836bbefe3adf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f0836bbefe3adf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f0836bbefe3adf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f0836bbefe3adf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f0836bbefe3adf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f0836bbefe3adf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f0836bbefe3adf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f0836bbefe3adf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cognitivos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Gestalt y Affordance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913" y="3891191"/>
            <a:ext cx="2552174" cy="9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4779175" y="1311299"/>
            <a:ext cx="3780600" cy="28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</a:rPr>
              <a:t>A través de la fuente distinta y el mensaje escrito se sabe la funcionalidad 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22" name="Google Shape;122;p22"/>
          <p:cNvSpPr txBox="1"/>
          <p:nvPr>
            <p:ph type="title"/>
          </p:nvPr>
        </p:nvSpPr>
        <p:spPr>
          <a:xfrm>
            <a:off x="5751775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</a:rPr>
              <a:t>Affordance Explícito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25" y="1311300"/>
            <a:ext cx="3209925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idx="1" type="subTitle"/>
          </p:nvPr>
        </p:nvSpPr>
        <p:spPr>
          <a:xfrm>
            <a:off x="265500" y="1311300"/>
            <a:ext cx="2751000" cy="28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</a:rPr>
              <a:t>Con la barra hasta arriba, aun sin el texto se sabría que es una barra de búsqueda.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</a:rPr>
              <a:t>Pattern </a:t>
            </a:r>
            <a:r>
              <a:rPr lang="es" sz="2400">
                <a:solidFill>
                  <a:schemeClr val="dk2"/>
                </a:solidFill>
              </a:rPr>
              <a:t>Affordance 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 b="80772" l="24905" r="20583" t="0"/>
          <a:stretch/>
        </p:blipFill>
        <p:spPr>
          <a:xfrm>
            <a:off x="3439325" y="1510275"/>
            <a:ext cx="4802398" cy="95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idx="1" type="subTitle"/>
          </p:nvPr>
        </p:nvSpPr>
        <p:spPr>
          <a:xfrm>
            <a:off x="5640950" y="1311300"/>
            <a:ext cx="2854200" cy="28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Sútilmente, se encuentra la opción de obtener la dirección e-mail del dueño de un canal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6" name="Google Shape;136;p24"/>
          <p:cNvSpPr txBox="1"/>
          <p:nvPr>
            <p:ph type="title"/>
          </p:nvPr>
        </p:nvSpPr>
        <p:spPr>
          <a:xfrm>
            <a:off x="5518675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</a:rPr>
              <a:t>Hidden Affordance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41065" l="68390" r="0" t="0"/>
          <a:stretch/>
        </p:blipFill>
        <p:spPr>
          <a:xfrm>
            <a:off x="724324" y="798638"/>
            <a:ext cx="3382974" cy="35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</a:rPr>
              <a:t>Affordance Metafórico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91024" l="82912" r="0" t="0"/>
          <a:stretch/>
        </p:blipFill>
        <p:spPr>
          <a:xfrm>
            <a:off x="4777928" y="1543250"/>
            <a:ext cx="4268221" cy="1260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265500" y="1870674"/>
            <a:ext cx="3780600" cy="28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A través de una imagen de una persona podemos saber, a través de patrones, que es para ver su perfil.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idx="1" type="subTitle"/>
          </p:nvPr>
        </p:nvSpPr>
        <p:spPr>
          <a:xfrm>
            <a:off x="265500" y="1311299"/>
            <a:ext cx="3780600" cy="28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chemeClr val="dk2"/>
                </a:solidFill>
              </a:rPr>
              <a:t>Unas escaleras de avión que te llevan a ninguna parte, no tiene razón aparente de ser 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chemeClr val="dk2"/>
                </a:solidFill>
              </a:rPr>
              <a:t>Affordance Falso</a:t>
            </a:r>
            <a:endParaRPr sz="2700">
              <a:solidFill>
                <a:schemeClr val="dk2"/>
              </a:solidFill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0" l="53897" r="0" t="28856"/>
          <a:stretch/>
        </p:blipFill>
        <p:spPr>
          <a:xfrm>
            <a:off x="5556025" y="946804"/>
            <a:ext cx="2808000" cy="324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idx="1" type="subTitle"/>
          </p:nvPr>
        </p:nvSpPr>
        <p:spPr>
          <a:xfrm>
            <a:off x="5037100" y="1311299"/>
            <a:ext cx="3780600" cy="28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</a:rPr>
              <a:t>La lista de un carrito por más que quiera irse a pagar lo niega, ya que hay nada en el 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57" name="Google Shape;157;p27"/>
          <p:cNvSpPr txBox="1"/>
          <p:nvPr>
            <p:ph type="title"/>
          </p:nvPr>
        </p:nvSpPr>
        <p:spPr>
          <a:xfrm>
            <a:off x="55234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</a:rPr>
              <a:t>Affordance Negativo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 b="66137" l="73781" r="0" t="0"/>
          <a:stretch/>
        </p:blipFill>
        <p:spPr>
          <a:xfrm>
            <a:off x="1024478" y="889150"/>
            <a:ext cx="3341776" cy="24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Figure ground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/>
              <a:t>Ya sea por medio del contraste de colores o el encerramiento de elementos podemos </a:t>
            </a:r>
            <a:r>
              <a:rPr lang="es" sz="1800"/>
              <a:t>discernir</a:t>
            </a:r>
            <a:r>
              <a:rPr lang="es" sz="1800"/>
              <a:t> los elementos interactuables de los que no</a:t>
            </a:r>
            <a:endParaRPr sz="180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525" y="1318986"/>
            <a:ext cx="4454252" cy="25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Similarity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/>
              <a:t>Podemos diferenciar dos grupos que comparten </a:t>
            </a:r>
            <a:r>
              <a:rPr lang="es" sz="1800"/>
              <a:t>características</a:t>
            </a:r>
            <a:r>
              <a:rPr lang="es" sz="1800"/>
              <a:t> comunes</a:t>
            </a:r>
            <a:endParaRPr sz="1800"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5374" y="1318942"/>
            <a:ext cx="4454400" cy="25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Proximity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/>
              <a:t>Se puede diferenciar que los elementos </a:t>
            </a:r>
            <a:r>
              <a:rPr lang="es" sz="1800"/>
              <a:t>están</a:t>
            </a:r>
            <a:r>
              <a:rPr lang="es" sz="1800"/>
              <a:t> divididos en tres grupos en </a:t>
            </a:r>
            <a:r>
              <a:rPr lang="es" sz="1800"/>
              <a:t>base</a:t>
            </a:r>
            <a:r>
              <a:rPr lang="es" sz="1800"/>
              <a:t> a su </a:t>
            </a:r>
            <a:r>
              <a:rPr lang="es" sz="1800"/>
              <a:t>cercanía</a:t>
            </a:r>
            <a:r>
              <a:rPr lang="es" sz="1800"/>
              <a:t> los unos a los otros</a:t>
            </a:r>
            <a:endParaRPr sz="180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525" y="1318991"/>
            <a:ext cx="4454252" cy="2505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Continuation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000"/>
              <a:t>Si observamos el diseño del menú de misiones podemos ver un flujo o camino a </a:t>
            </a:r>
            <a:r>
              <a:rPr lang="es" sz="2000"/>
              <a:t>seguir</a:t>
            </a:r>
            <a:endParaRPr sz="2000"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517" y="1318999"/>
            <a:ext cx="4454257" cy="25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Common fate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/>
              <a:t>Al mover la interfaz de anuncios, podemos observar como los </a:t>
            </a:r>
            <a:r>
              <a:rPr lang="es" sz="1800"/>
              <a:t>círculos</a:t>
            </a:r>
            <a:r>
              <a:rPr lang="es" sz="1800"/>
              <a:t> de abajo cambian en conjunto a la </a:t>
            </a:r>
            <a:r>
              <a:rPr lang="es" sz="1800"/>
              <a:t>información</a:t>
            </a:r>
            <a:r>
              <a:rPr lang="es" sz="1800"/>
              <a:t> desplegada</a:t>
            </a:r>
            <a:endParaRPr sz="180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517" y="1318974"/>
            <a:ext cx="4454257" cy="25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5513" y="1311300"/>
            <a:ext cx="4454272" cy="25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5525" y="1319001"/>
            <a:ext cx="4454252" cy="2505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Closure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000"/>
              <a:t>Los iconos de la parte superior derecha muestran este diseño </a:t>
            </a:r>
            <a:r>
              <a:rPr lang="es" sz="2000"/>
              <a:t>característico</a:t>
            </a:r>
            <a:r>
              <a:rPr lang="es" sz="2000"/>
              <a:t> </a:t>
            </a:r>
            <a:endParaRPr sz="200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525" y="1318991"/>
            <a:ext cx="4454252" cy="2505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265500" y="1311299"/>
            <a:ext cx="3780600" cy="28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chemeClr val="dk2"/>
                </a:solidFill>
              </a:rPr>
              <a:t>Son aquellas señales dadas que objetos usan para indicar que se realice una acción en particular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</a:rPr>
              <a:t>Affordance…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100" y="892775"/>
            <a:ext cx="2879400" cy="2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